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8" r:id="rId3"/>
    <p:sldId id="269" r:id="rId4"/>
    <p:sldId id="264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F09A7-473C-42D1-9B0C-CB3699AC217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74647-DEAA-4956-B493-2A5D6D67F8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8012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FAF8E-19E3-4A5E-9777-F0C621C6A603}" type="datetime1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Tiết 29- bài 16: Ước chung và bội chung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9981-6C12-402A-A691-79074899C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558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A2411-C705-4564-B719-D1AF053C610E}" type="datetime1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Tiết 29- bài 16: Ước chung và bội chung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9981-6C12-402A-A691-79074899C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445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4AF6-DF1F-4B4F-9A1A-B82860F4E181}" type="datetime1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Tiết 29- bài 16: Ước chung và bội chung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9981-6C12-402A-A691-79074899C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876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B331-F9A6-46DC-B369-9A00158F7720}" type="datetime1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Tiết 29- bài 16: Ước chung và bội chung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9981-6C12-402A-A691-79074899C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5017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C62B-7B7C-4BEF-890F-83ADB754141E}" type="datetime1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Tiết 29- bài 16: Ước chung và bội chung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9981-6C12-402A-A691-79074899C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596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DC8F-A3A2-4961-A3CF-EDE105EDB9B4}" type="datetime1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Tiết 29- bài 16: Ước chung và bội chung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9981-6C12-402A-A691-79074899C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376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D8DE-F63B-4F29-8ED2-AE5B0DB54516}" type="datetime1">
              <a:rPr lang="en-US" smtClean="0"/>
              <a:pPr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Tiết 29- bài 16: Ước chung và bội chung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9981-6C12-402A-A691-79074899C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911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87ED-4C14-43D3-9204-5B225148E0AE}" type="datetime1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Tiết 29- bài 16: Ước chung và bội chung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9981-6C12-402A-A691-79074899C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6171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F321-813F-4AAD-83F4-919A80B72278}" type="datetime1">
              <a:rPr lang="en-US" smtClean="0"/>
              <a:pPr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Tiết 29- bài 16: Ước chung và bội chung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9981-6C12-402A-A691-79074899C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999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A15F-F892-4F45-8292-7F70DA83479A}" type="datetime1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Tiết 29- bài 16: Ước chung và bội chung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9981-6C12-402A-A691-79074899C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0528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8D0AF-E554-4D0F-8DBF-66E31B62E34F}" type="datetime1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Tiết 29- bài 16: Ước chung và bội chung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9981-6C12-402A-A691-79074899C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441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836F7-B1E5-437D-B741-7736E400EC36}" type="datetime1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 smtClean="0"/>
              <a:t>Tiết 29- bài 16: Ước chung và bội chung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59981-6C12-402A-A691-79074899C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329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396"/>
            <a:ext cx="9144000" cy="88742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3100"/>
              </a:lnSpc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CHỦ ĐỀ 5: ƯỚC CHUNG LỚN NHẤT – BỘI CHUNG NHỎ NHẤT</a:t>
            </a:r>
          </a:p>
          <a:p>
            <a:pPr algn="ctr">
              <a:lnSpc>
                <a:spcPts val="3100"/>
              </a:lnSpc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Tiết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29-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16: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Ước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chung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bội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chung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867228"/>
            <a:ext cx="2292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sz="2000" b="1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endParaRPr lang="en-US" sz="20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521198" y="886026"/>
            <a:ext cx="0" cy="59719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52400" y="1250892"/>
            <a:ext cx="43191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873336" y="1600200"/>
            <a:ext cx="4248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Ư(4)={1;2;4}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873336" y="200031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Ư(6)={1;2;3;6}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69023" y="2412593"/>
            <a:ext cx="4589322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1; 2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4,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6.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6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4; 6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72000" y="892314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4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6?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9742" y="1600200"/>
            <a:ext cx="453996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84438" y="1949105"/>
            <a:ext cx="433676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vi-V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ớc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6200" y="4495800"/>
            <a:ext cx="7722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4522" y="2590800"/>
            <a:ext cx="4307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51781" y="2943761"/>
            <a:ext cx="43070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ƯC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(4,6). </a:t>
            </a:r>
          </a:p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ƯC(4,6)={1;2}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4633351" y="3505200"/>
            <a:ext cx="602675" cy="51001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?1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953000" y="4017355"/>
            <a:ext cx="4191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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ƯC(16,40)              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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ƯC(32,28)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956631" y="4495800"/>
            <a:ext cx="647700" cy="3893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6997781" y="3971151"/>
            <a:ext cx="578428" cy="391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236026" y="3560155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Khẳng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0" y="3977567"/>
            <a:ext cx="4471555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quát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x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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ƯC(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638" y="4783702"/>
            <a:ext cx="4452176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x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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ƯC(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….; …..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….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04188426"/>
              </p:ext>
            </p:extLst>
          </p:nvPr>
        </p:nvGraphicFramePr>
        <p:xfrm>
          <a:off x="2320952" y="5425193"/>
          <a:ext cx="498448" cy="366007"/>
        </p:xfrm>
        <a:graphic>
          <a:graphicData uri="http://schemas.openxmlformats.org/presentationml/2006/ole">
            <p:oleObj spid="_x0000_s7189" name="Equation" r:id="rId3" imgW="266400" imgH="190440" progId="Equation.DSMT4">
              <p:embed/>
            </p:oleObj>
          </a:graphicData>
        </a:graphic>
      </p:graphicFrame>
      <p:graphicFrame>
        <p:nvGraphicFramePr>
          <p:cNvPr id="8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55337962"/>
              </p:ext>
            </p:extLst>
          </p:nvPr>
        </p:nvGraphicFramePr>
        <p:xfrm>
          <a:off x="2913880" y="5410200"/>
          <a:ext cx="515120" cy="382676"/>
        </p:xfrm>
        <a:graphic>
          <a:graphicData uri="http://schemas.openxmlformats.org/presentationml/2006/ole">
            <p:oleObj spid="_x0000_s7190" name="Equation" r:id="rId4" imgW="266400" imgH="190440" progId="Equation.DSMT4">
              <p:embed/>
            </p:oleObj>
          </a:graphicData>
        </a:graphic>
      </p:graphicFrame>
      <p:graphicFrame>
        <p:nvGraphicFramePr>
          <p:cNvPr id="86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98583221"/>
              </p:ext>
            </p:extLst>
          </p:nvPr>
        </p:nvGraphicFramePr>
        <p:xfrm>
          <a:off x="3834715" y="5410200"/>
          <a:ext cx="508685" cy="426660"/>
        </p:xfrm>
        <a:graphic>
          <a:graphicData uri="http://schemas.openxmlformats.org/presentationml/2006/ole">
            <p:oleObj spid="_x0000_s7191" name="Equation" r:id="rId5" imgW="253800" imgH="19044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05842417"/>
              </p:ext>
            </p:extLst>
          </p:nvPr>
        </p:nvGraphicFramePr>
        <p:xfrm>
          <a:off x="2286000" y="4359275"/>
          <a:ext cx="498475" cy="365125"/>
        </p:xfrm>
        <a:graphic>
          <a:graphicData uri="http://schemas.openxmlformats.org/presentationml/2006/ole">
            <p:oleObj spid="_x0000_s7192" name="Equation" r:id="rId6" imgW="266469" imgH="190335" progId="Equation.DSMT4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11699084"/>
              </p:ext>
            </p:extLst>
          </p:nvPr>
        </p:nvGraphicFramePr>
        <p:xfrm>
          <a:off x="3217862" y="4343400"/>
          <a:ext cx="515938" cy="382588"/>
        </p:xfrm>
        <a:graphic>
          <a:graphicData uri="http://schemas.openxmlformats.org/presentationml/2006/ole">
            <p:oleObj spid="_x0000_s7193" name="Equation" r:id="rId7" imgW="266469" imgH="190335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7687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67" grpId="0"/>
      <p:bldP spid="69" grpId="0" animBg="1"/>
      <p:bldP spid="70" grpId="0"/>
      <p:bldP spid="71" grpId="0" animBg="1"/>
      <p:bldP spid="72" grpId="0" animBg="1"/>
      <p:bldP spid="73" grpId="0"/>
      <p:bldP spid="74" grpId="0" animBg="1"/>
      <p:bldP spid="8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396"/>
            <a:ext cx="9144000" cy="88742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3100"/>
              </a:lnSpc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CHỦ ĐỀ 5: ƯỚC CHUNG LỚN NHẤT – BỘI CHUNG NHỎ NHẤT</a:t>
            </a:r>
          </a:p>
          <a:p>
            <a:pPr algn="ctr">
              <a:lnSpc>
                <a:spcPts val="3100"/>
              </a:lnSpc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Tiết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29-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16: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Ước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chung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bội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chung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867228"/>
            <a:ext cx="2292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sz="2000" b="1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endParaRPr lang="en-US" sz="20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521198" y="886026"/>
            <a:ext cx="0" cy="59719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52400" y="1524000"/>
            <a:ext cx="43191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9742" y="1873308"/>
            <a:ext cx="453996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84438" y="2222213"/>
            <a:ext cx="433676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64522" y="2863908"/>
            <a:ext cx="4307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51781" y="3216869"/>
            <a:ext cx="43070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BC(4,6). </a:t>
            </a:r>
          </a:p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BC(4,6)={0;12;24;….}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7886" y="1219200"/>
            <a:ext cx="2292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000" b="1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Bội</a:t>
            </a:r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endParaRPr lang="en-US" sz="20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990600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4,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6?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86085" y="1728934"/>
            <a:ext cx="3748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B(4)={0;4;8;12;16;20;24;28;…}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00600" y="2073363"/>
            <a:ext cx="38862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B(6)={0;6;12;18;24;32;…}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57485" y="2529154"/>
            <a:ext cx="4572000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0;12,24,…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4,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6.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Bội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86085" y="1728934"/>
            <a:ext cx="4343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B(4)={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0;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4;8;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;16;20;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;28;…}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86085" y="2129044"/>
            <a:ext cx="434340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B(6)={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;6;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;18;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24;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32;…}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4161294"/>
            <a:ext cx="4521197" cy="104131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3360"/>
              </a:lnSpc>
              <a:spcBef>
                <a:spcPts val="600"/>
              </a:spcBef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quát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ts val="3360"/>
              </a:lnSpc>
              <a:spcBef>
                <a:spcPts val="60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x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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BC(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a;b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29521038"/>
              </p:ext>
            </p:extLst>
          </p:nvPr>
        </p:nvGraphicFramePr>
        <p:xfrm>
          <a:off x="2260598" y="4719337"/>
          <a:ext cx="564884" cy="415499"/>
        </p:xfrm>
        <a:graphic>
          <a:graphicData uri="http://schemas.openxmlformats.org/presentationml/2006/ole">
            <p:oleObj spid="_x0000_s6305" name="Equation" r:id="rId3" imgW="266400" imgH="190440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91230451"/>
              </p:ext>
            </p:extLst>
          </p:nvPr>
        </p:nvGraphicFramePr>
        <p:xfrm>
          <a:off x="3276600" y="4689901"/>
          <a:ext cx="533400" cy="415499"/>
        </p:xfrm>
        <a:graphic>
          <a:graphicData uri="http://schemas.openxmlformats.org/presentationml/2006/ole">
            <p:oleObj spid="_x0000_s6306" name="Equation" r:id="rId4" imgW="266400" imgH="190440" progId="Equation.DSMT4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-1" y="5170866"/>
            <a:ext cx="4521199" cy="8925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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BC(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;      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72799131"/>
              </p:ext>
            </p:extLst>
          </p:nvPr>
        </p:nvGraphicFramePr>
        <p:xfrm>
          <a:off x="2286000" y="5609810"/>
          <a:ext cx="537080" cy="409990"/>
        </p:xfrm>
        <a:graphic>
          <a:graphicData uri="http://schemas.openxmlformats.org/presentationml/2006/ole">
            <p:oleObj spid="_x0000_s6307" name="Equation" r:id="rId5" imgW="266469" imgH="190335" progId="Equation.DSMT4">
              <p:embed/>
            </p:oleObj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5374283"/>
              </p:ext>
            </p:extLst>
          </p:nvPr>
        </p:nvGraphicFramePr>
        <p:xfrm>
          <a:off x="2971800" y="5633879"/>
          <a:ext cx="533400" cy="385921"/>
        </p:xfrm>
        <a:graphic>
          <a:graphicData uri="http://schemas.openxmlformats.org/presentationml/2006/ole">
            <p:oleObj spid="_x0000_s6308" name="Equation" r:id="rId6" imgW="266469" imgH="190335" progId="Equation.DSMT4">
              <p:embed/>
            </p:oleObj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43799285"/>
              </p:ext>
            </p:extLst>
          </p:nvPr>
        </p:nvGraphicFramePr>
        <p:xfrm>
          <a:off x="3886200" y="5573524"/>
          <a:ext cx="541813" cy="446276"/>
        </p:xfrm>
        <a:graphic>
          <a:graphicData uri="http://schemas.openxmlformats.org/presentationml/2006/ole">
            <p:oleObj spid="_x0000_s6309" name="Equation" r:id="rId7" imgW="253800" imgH="190440" progId="Equation.DSMT4">
              <p:embed/>
            </p:oleObj>
          </a:graphicData>
        </a:graphic>
      </p:graphicFrame>
      <p:sp>
        <p:nvSpPr>
          <p:cNvPr id="53" name="Rounded Rectangle 52"/>
          <p:cNvSpPr/>
          <p:nvPr/>
        </p:nvSpPr>
        <p:spPr>
          <a:xfrm>
            <a:off x="4655125" y="4038600"/>
            <a:ext cx="602675" cy="51001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?2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57801" y="4038600"/>
            <a:ext cx="387168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Điền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chỗ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trống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khẳng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 BC(3,…)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610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8" grpId="0"/>
      <p:bldP spid="49" grpId="0"/>
      <p:bldP spid="51" grpId="0"/>
      <p:bldP spid="67" grpId="0"/>
      <p:bldP spid="32" grpId="0"/>
      <p:bldP spid="33" grpId="0"/>
      <p:bldP spid="34" grpId="0"/>
      <p:bldP spid="35" grpId="0"/>
      <p:bldP spid="36" grpId="0" animBg="1"/>
      <p:bldP spid="37" grpId="0" animBg="1"/>
      <p:bldP spid="24" grpId="0" animBg="1"/>
      <p:bldP spid="28" grpId="0" animBg="1"/>
      <p:bldP spid="53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396"/>
            <a:ext cx="9144000" cy="88742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3100"/>
              </a:lnSpc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CHỦ ĐỀ 5: ƯỚC CHUNG LỚN NHẤT – BỘI CHUNG NHỎ NHẤT</a:t>
            </a:r>
          </a:p>
          <a:p>
            <a:pPr algn="ctr">
              <a:lnSpc>
                <a:spcPts val="3100"/>
              </a:lnSpc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Tiết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29-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16: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Ước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chung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bội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chung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867228"/>
            <a:ext cx="2292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sz="2000" b="1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endParaRPr lang="en-US" sz="20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521198" y="886026"/>
            <a:ext cx="0" cy="59719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37886" y="1219200"/>
            <a:ext cx="2292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000" b="1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Bội</a:t>
            </a:r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endParaRPr lang="en-US" sz="20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7000" y="1619310"/>
            <a:ext cx="2292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000" b="1" u="sng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</a:t>
            </a:r>
            <a:endParaRPr lang="en-US" sz="20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648365" y="908748"/>
            <a:ext cx="2161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A=Ư(4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)={1;2;4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632614" y="1219200"/>
            <a:ext cx="2072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B=Ư(6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)={1;2;3;6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683744" y="1576400"/>
            <a:ext cx="1615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ƯC(4,6)={1;2}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3" name="Group 30"/>
          <p:cNvGrpSpPr>
            <a:grpSpLocks/>
          </p:cNvGrpSpPr>
          <p:nvPr/>
        </p:nvGrpSpPr>
        <p:grpSpPr bwMode="auto">
          <a:xfrm>
            <a:off x="6149164" y="2702599"/>
            <a:ext cx="1846662" cy="2346325"/>
            <a:chOff x="1236" y="921"/>
            <a:chExt cx="1482" cy="1478"/>
          </a:xfrm>
        </p:grpSpPr>
        <p:grpSp>
          <p:nvGrpSpPr>
            <p:cNvPr id="74" name="Group 31"/>
            <p:cNvGrpSpPr>
              <a:grpSpLocks/>
            </p:cNvGrpSpPr>
            <p:nvPr/>
          </p:nvGrpSpPr>
          <p:grpSpPr bwMode="auto">
            <a:xfrm>
              <a:off x="1733" y="921"/>
              <a:ext cx="842" cy="739"/>
              <a:chOff x="1733" y="909"/>
              <a:chExt cx="842" cy="739"/>
            </a:xfrm>
          </p:grpSpPr>
          <p:sp>
            <p:nvSpPr>
              <p:cNvPr id="77" name="Line 32"/>
              <p:cNvSpPr>
                <a:spLocks noChangeShapeType="1"/>
              </p:cNvSpPr>
              <p:nvPr/>
            </p:nvSpPr>
            <p:spPr bwMode="auto">
              <a:xfrm flipH="1">
                <a:off x="1733" y="998"/>
                <a:ext cx="234" cy="561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" name="Line 33"/>
              <p:cNvSpPr>
                <a:spLocks noChangeShapeType="1"/>
              </p:cNvSpPr>
              <p:nvPr/>
            </p:nvSpPr>
            <p:spPr bwMode="auto">
              <a:xfrm flipH="1">
                <a:off x="1914" y="909"/>
                <a:ext cx="304" cy="739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9" name="Line 34"/>
              <p:cNvSpPr>
                <a:spLocks noChangeShapeType="1"/>
              </p:cNvSpPr>
              <p:nvPr/>
            </p:nvSpPr>
            <p:spPr bwMode="auto">
              <a:xfrm flipH="1">
                <a:off x="2261" y="909"/>
                <a:ext cx="183" cy="637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" name="Line 36"/>
              <p:cNvSpPr>
                <a:spLocks noChangeShapeType="1"/>
              </p:cNvSpPr>
              <p:nvPr/>
            </p:nvSpPr>
            <p:spPr bwMode="auto">
              <a:xfrm flipH="1">
                <a:off x="2436" y="998"/>
                <a:ext cx="139" cy="456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75" name="Line 37"/>
            <p:cNvSpPr>
              <a:spLocks noChangeShapeType="1"/>
            </p:cNvSpPr>
            <p:nvPr/>
          </p:nvSpPr>
          <p:spPr bwMode="auto">
            <a:xfrm>
              <a:off x="1967" y="1649"/>
              <a:ext cx="27" cy="468"/>
            </a:xfrm>
            <a:prstGeom prst="line">
              <a:avLst/>
            </a:prstGeom>
            <a:noFill/>
            <a:ln w="9525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6" name="Text Box 38"/>
            <p:cNvSpPr txBox="1">
              <a:spLocks noChangeArrowheads="1"/>
            </p:cNvSpPr>
            <p:nvPr/>
          </p:nvSpPr>
          <p:spPr bwMode="auto">
            <a:xfrm>
              <a:off x="1236" y="2147"/>
              <a:ext cx="148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 i="1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3200" i="1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3200" i="1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3200" i="1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3200" i="1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i="1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i="1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i="1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i="1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>
                <a:lnSpc>
                  <a:spcPts val="2400"/>
                </a:lnSpc>
                <a:spcBef>
                  <a:spcPts val="600"/>
                </a:spcBef>
              </a:pPr>
              <a:r>
                <a:rPr lang="en-US" altLang="en-US" sz="2000" b="1" i="0" dirty="0" smtClean="0">
                  <a:solidFill>
                    <a:srgbClr val="FF33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ƯC(4,6)</a:t>
              </a:r>
              <a:endParaRPr lang="en-US" altLang="en-US" sz="2000" b="1" i="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7290132" y="3007347"/>
            <a:ext cx="3775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202288" y="3448824"/>
            <a:ext cx="367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751139" y="3496449"/>
            <a:ext cx="613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8108156" y="2979760"/>
            <a:ext cx="663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100642" y="3310472"/>
            <a:ext cx="331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Line 37"/>
          <p:cNvSpPr>
            <a:spLocks noChangeShapeType="1"/>
          </p:cNvSpPr>
          <p:nvPr/>
        </p:nvSpPr>
        <p:spPr bwMode="auto">
          <a:xfrm flipH="1">
            <a:off x="4921333" y="4064228"/>
            <a:ext cx="747773" cy="570702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8" name="TextBox 87"/>
          <p:cNvSpPr txBox="1"/>
          <p:nvPr/>
        </p:nvSpPr>
        <p:spPr>
          <a:xfrm>
            <a:off x="4748438" y="4692073"/>
            <a:ext cx="775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Ư(4)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Line 37"/>
          <p:cNvSpPr>
            <a:spLocks noChangeShapeType="1"/>
          </p:cNvSpPr>
          <p:nvPr/>
        </p:nvSpPr>
        <p:spPr bwMode="auto">
          <a:xfrm>
            <a:off x="8163290" y="3847578"/>
            <a:ext cx="464714" cy="844555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0" name="TextBox 89"/>
          <p:cNvSpPr txBox="1"/>
          <p:nvPr/>
        </p:nvSpPr>
        <p:spPr>
          <a:xfrm>
            <a:off x="8267700" y="4695320"/>
            <a:ext cx="876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Ư(6)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AutoShape 8"/>
          <p:cNvSpPr>
            <a:spLocks noChangeArrowheads="1"/>
          </p:cNvSpPr>
          <p:nvPr/>
        </p:nvSpPr>
        <p:spPr bwMode="auto">
          <a:xfrm>
            <a:off x="7139653" y="3148379"/>
            <a:ext cx="84777" cy="45719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92" name="AutoShape 8"/>
          <p:cNvSpPr>
            <a:spLocks noChangeArrowheads="1"/>
          </p:cNvSpPr>
          <p:nvPr/>
        </p:nvSpPr>
        <p:spPr bwMode="auto">
          <a:xfrm>
            <a:off x="7072495" y="3473589"/>
            <a:ext cx="57150" cy="45719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93" name="AutoShape 8"/>
          <p:cNvSpPr>
            <a:spLocks noChangeArrowheads="1"/>
          </p:cNvSpPr>
          <p:nvPr/>
        </p:nvSpPr>
        <p:spPr bwMode="auto">
          <a:xfrm>
            <a:off x="5685931" y="3649026"/>
            <a:ext cx="45719" cy="56053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94" name="AutoShape 8"/>
          <p:cNvSpPr>
            <a:spLocks noChangeArrowheads="1"/>
          </p:cNvSpPr>
          <p:nvPr/>
        </p:nvSpPr>
        <p:spPr bwMode="auto">
          <a:xfrm>
            <a:off x="8062437" y="3125518"/>
            <a:ext cx="45719" cy="45719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95" name="AutoShape 8"/>
          <p:cNvSpPr>
            <a:spLocks noChangeArrowheads="1"/>
          </p:cNvSpPr>
          <p:nvPr/>
        </p:nvSpPr>
        <p:spPr bwMode="auto">
          <a:xfrm>
            <a:off x="8016717" y="3603306"/>
            <a:ext cx="45719" cy="45719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98" name="TextBox 97"/>
          <p:cNvSpPr txBox="1"/>
          <p:nvPr/>
        </p:nvSpPr>
        <p:spPr>
          <a:xfrm>
            <a:off x="4548802" y="1959025"/>
            <a:ext cx="1215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Oval 99"/>
          <p:cNvSpPr>
            <a:spLocks noChangeArrowheads="1"/>
          </p:cNvSpPr>
          <p:nvPr/>
        </p:nvSpPr>
        <p:spPr bwMode="auto">
          <a:xfrm rot="20399186">
            <a:off x="5372510" y="2695778"/>
            <a:ext cx="2564727" cy="1347360"/>
          </a:xfrm>
          <a:prstGeom prst="ellipse">
            <a:avLst/>
          </a:prstGeom>
          <a:noFill/>
          <a:ln w="38100">
            <a:solidFill>
              <a:schemeClr val="accent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1" name="Oval 19"/>
          <p:cNvSpPr>
            <a:spLocks noChangeArrowheads="1"/>
          </p:cNvSpPr>
          <p:nvPr/>
        </p:nvSpPr>
        <p:spPr bwMode="auto">
          <a:xfrm rot="20505703">
            <a:off x="6688740" y="2599641"/>
            <a:ext cx="2251342" cy="1322639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" name="TextBox 101"/>
          <p:cNvSpPr txBox="1"/>
          <p:nvPr/>
        </p:nvSpPr>
        <p:spPr>
          <a:xfrm>
            <a:off x="4521197" y="5132555"/>
            <a:ext cx="44691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ƯC(4,6) ={1;2}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bởi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Ư(4)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Ư(6),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Ư(4)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Ư(6).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-1" y="1959176"/>
            <a:ext cx="45488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0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9915" y="2986572"/>
            <a:ext cx="4532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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B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20628" y="3802617"/>
            <a:ext cx="4300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Ư(4)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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Ư(6) = ƯC(4,6)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-1" y="4531773"/>
            <a:ext cx="4521198" cy="72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"/>
              </a:lnSpc>
              <a:spcBef>
                <a:spcPts val="600"/>
              </a:spcBef>
            </a:pP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A={3;4;6}  ;     B={4;6}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={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a;b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}    ;     Y={c}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724400" y="710625"/>
            <a:ext cx="3307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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B ={4;6}                            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val 107"/>
          <p:cNvSpPr>
            <a:spLocks noChangeArrowheads="1"/>
          </p:cNvSpPr>
          <p:nvPr/>
        </p:nvSpPr>
        <p:spPr bwMode="auto">
          <a:xfrm rot="21266861">
            <a:off x="5211381" y="1568151"/>
            <a:ext cx="2536216" cy="999585"/>
          </a:xfrm>
          <a:prstGeom prst="ellips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9" name="Oval 108"/>
          <p:cNvSpPr>
            <a:spLocks noChangeArrowheads="1"/>
          </p:cNvSpPr>
          <p:nvPr/>
        </p:nvSpPr>
        <p:spPr bwMode="auto">
          <a:xfrm rot="21266861">
            <a:off x="6147529" y="1730598"/>
            <a:ext cx="1365165" cy="563186"/>
          </a:xfrm>
          <a:prstGeom prst="ellips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0" name="AutoShape 8"/>
          <p:cNvSpPr>
            <a:spLocks noChangeArrowheads="1"/>
          </p:cNvSpPr>
          <p:nvPr/>
        </p:nvSpPr>
        <p:spPr bwMode="auto">
          <a:xfrm>
            <a:off x="6395793" y="2064022"/>
            <a:ext cx="114300" cy="95250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1" name="AutoShape 8"/>
          <p:cNvSpPr>
            <a:spLocks noChangeArrowheads="1"/>
          </p:cNvSpPr>
          <p:nvPr/>
        </p:nvSpPr>
        <p:spPr bwMode="auto">
          <a:xfrm>
            <a:off x="6829204" y="1908487"/>
            <a:ext cx="114300" cy="95250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" name="TextBox 111"/>
          <p:cNvSpPr txBox="1"/>
          <p:nvPr/>
        </p:nvSpPr>
        <p:spPr>
          <a:xfrm>
            <a:off x="6510093" y="1916941"/>
            <a:ext cx="320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6965275" y="1785954"/>
            <a:ext cx="474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14" name="AutoShape 8"/>
          <p:cNvSpPr>
            <a:spLocks noChangeArrowheads="1"/>
          </p:cNvSpPr>
          <p:nvPr/>
        </p:nvSpPr>
        <p:spPr bwMode="auto">
          <a:xfrm>
            <a:off x="5507758" y="1929062"/>
            <a:ext cx="114300" cy="95250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5" name="TextBox 114"/>
          <p:cNvSpPr txBox="1"/>
          <p:nvPr/>
        </p:nvSpPr>
        <p:spPr>
          <a:xfrm>
            <a:off x="5703783" y="1929062"/>
            <a:ext cx="419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6" name="Line 37"/>
          <p:cNvSpPr>
            <a:spLocks noChangeShapeType="1"/>
          </p:cNvSpPr>
          <p:nvPr/>
        </p:nvSpPr>
        <p:spPr bwMode="auto">
          <a:xfrm flipH="1" flipV="1">
            <a:off x="7439658" y="2083399"/>
            <a:ext cx="540328" cy="426288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Line 37"/>
          <p:cNvSpPr>
            <a:spLocks noChangeShapeType="1"/>
          </p:cNvSpPr>
          <p:nvPr/>
        </p:nvSpPr>
        <p:spPr bwMode="auto">
          <a:xfrm flipH="1">
            <a:off x="4845626" y="2470857"/>
            <a:ext cx="540328" cy="434459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8062254" y="2503420"/>
            <a:ext cx="62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845626" y="2905316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533678" y="3264943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X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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Y=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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val 120"/>
          <p:cNvSpPr>
            <a:spLocks noChangeArrowheads="1"/>
          </p:cNvSpPr>
          <p:nvPr/>
        </p:nvSpPr>
        <p:spPr bwMode="auto">
          <a:xfrm rot="21266861">
            <a:off x="4954663" y="3919152"/>
            <a:ext cx="1625330" cy="999585"/>
          </a:xfrm>
          <a:prstGeom prst="ellips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" name="Oval 121"/>
          <p:cNvSpPr>
            <a:spLocks noChangeArrowheads="1"/>
          </p:cNvSpPr>
          <p:nvPr/>
        </p:nvSpPr>
        <p:spPr bwMode="auto">
          <a:xfrm rot="21266861">
            <a:off x="6864525" y="3657685"/>
            <a:ext cx="1625330" cy="999585"/>
          </a:xfrm>
          <a:prstGeom prst="ellips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" name="AutoShape 8"/>
          <p:cNvSpPr>
            <a:spLocks noChangeArrowheads="1"/>
          </p:cNvSpPr>
          <p:nvPr/>
        </p:nvSpPr>
        <p:spPr bwMode="auto">
          <a:xfrm flipH="1" flipV="1">
            <a:off x="5439669" y="4330902"/>
            <a:ext cx="45719" cy="45719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4" name="AutoShape 8"/>
          <p:cNvSpPr>
            <a:spLocks noChangeArrowheads="1"/>
          </p:cNvSpPr>
          <p:nvPr/>
        </p:nvSpPr>
        <p:spPr bwMode="auto">
          <a:xfrm flipH="1" flipV="1">
            <a:off x="7694126" y="4121861"/>
            <a:ext cx="45719" cy="45719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5" name="AutoShape 8"/>
          <p:cNvSpPr>
            <a:spLocks noChangeArrowheads="1"/>
          </p:cNvSpPr>
          <p:nvPr/>
        </p:nvSpPr>
        <p:spPr bwMode="auto">
          <a:xfrm flipH="1" flipV="1">
            <a:off x="5744469" y="4635702"/>
            <a:ext cx="45719" cy="45719"/>
          </a:xfrm>
          <a:prstGeom prst="flowChartConnector">
            <a:avLst/>
          </a:prstGeom>
          <a:solidFill>
            <a:schemeClr val="accent1"/>
          </a:solidFill>
          <a:ln w="3810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6" name="TextBox 125"/>
          <p:cNvSpPr txBox="1"/>
          <p:nvPr/>
        </p:nvSpPr>
        <p:spPr>
          <a:xfrm>
            <a:off x="5485388" y="416758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887190" y="442521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972300" y="3939837"/>
            <a:ext cx="422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6200" y="5181600"/>
            <a:ext cx="44574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Giao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2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cũng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544058" y="5181600"/>
            <a:ext cx="289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137(SGK-T53)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648365" y="5473988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a) A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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B= { cam,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chanh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}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4765467" y="5923397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A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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B =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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Line 37"/>
          <p:cNvSpPr>
            <a:spLocks noChangeShapeType="1"/>
          </p:cNvSpPr>
          <p:nvPr/>
        </p:nvSpPr>
        <p:spPr bwMode="auto">
          <a:xfrm>
            <a:off x="5864036" y="4920340"/>
            <a:ext cx="327954" cy="26126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8" name="Line 37"/>
          <p:cNvSpPr>
            <a:spLocks noChangeShapeType="1"/>
          </p:cNvSpPr>
          <p:nvPr/>
        </p:nvSpPr>
        <p:spPr bwMode="auto">
          <a:xfrm flipH="1">
            <a:off x="7290131" y="4622166"/>
            <a:ext cx="49029" cy="372856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" name="TextBox 2"/>
          <p:cNvSpPr txBox="1"/>
          <p:nvPr/>
        </p:nvSpPr>
        <p:spPr>
          <a:xfrm>
            <a:off x="6274601" y="4980508"/>
            <a:ext cx="430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63319" y="4995022"/>
            <a:ext cx="539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746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9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2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5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6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9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69" grpId="0"/>
      <p:bldP spid="69" grpId="1"/>
      <p:bldP spid="70" grpId="0"/>
      <p:bldP spid="70" grpId="1"/>
      <p:bldP spid="70" grpId="2"/>
      <p:bldP spid="72" grpId="0"/>
      <p:bldP spid="72" grpId="1"/>
      <p:bldP spid="72" grpId="2"/>
      <p:bldP spid="82" grpId="0"/>
      <p:bldP spid="82" grpId="1"/>
      <p:bldP spid="83" grpId="0"/>
      <p:bldP spid="83" grpId="1"/>
      <p:bldP spid="84" grpId="0"/>
      <p:bldP spid="84" grpId="1"/>
      <p:bldP spid="85" grpId="0"/>
      <p:bldP spid="85" grpId="1"/>
      <p:bldP spid="86" grpId="0"/>
      <p:bldP spid="86" grpId="1"/>
      <p:bldP spid="87" grpId="0" animBg="1"/>
      <p:bldP spid="87" grpId="1" animBg="1"/>
      <p:bldP spid="88" grpId="0"/>
      <p:bldP spid="88" grpId="1"/>
      <p:bldP spid="89" grpId="0" animBg="1"/>
      <p:bldP spid="89" grpId="1" animBg="1"/>
      <p:bldP spid="90" grpId="0"/>
      <p:bldP spid="90" grpId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8" grpId="0"/>
      <p:bldP spid="98" grpId="1"/>
      <p:bldP spid="100" grpId="0" animBg="1"/>
      <p:bldP spid="100" grpId="1" animBg="1"/>
      <p:bldP spid="101" grpId="0" animBg="1"/>
      <p:bldP spid="101" grpId="1" animBg="1"/>
      <p:bldP spid="102" grpId="0"/>
      <p:bldP spid="102" grpId="1"/>
      <p:bldP spid="103" grpId="0"/>
      <p:bldP spid="104" grpId="0"/>
      <p:bldP spid="105" grpId="0"/>
      <p:bldP spid="106" grpId="0"/>
      <p:bldP spid="107" grpId="0"/>
      <p:bldP spid="108" grpId="0" animBg="1"/>
      <p:bldP spid="109" grpId="0" animBg="1"/>
      <p:bldP spid="110" grpId="0" animBg="1"/>
      <p:bldP spid="111" grpId="0" animBg="1"/>
      <p:bldP spid="112" grpId="0"/>
      <p:bldP spid="113" grpId="0"/>
      <p:bldP spid="114" grpId="0" animBg="1"/>
      <p:bldP spid="115" grpId="0"/>
      <p:bldP spid="116" grpId="0" animBg="1"/>
      <p:bldP spid="117" grpId="0" animBg="1"/>
      <p:bldP spid="118" grpId="0"/>
      <p:bldP spid="119" grpId="0"/>
      <p:bldP spid="120" grpId="0"/>
      <p:bldP spid="121" grpId="0" animBg="1"/>
      <p:bldP spid="122" grpId="0" animBg="1"/>
      <p:bldP spid="123" grpId="0" animBg="1"/>
      <p:bldP spid="124" grpId="0" animBg="1"/>
      <p:bldP spid="125" grpId="0" animBg="1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67" grpId="0" animBg="1"/>
      <p:bldP spid="68" grpId="0" animBg="1"/>
      <p:bldP spid="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Tiết 29- bài 16: Ước chung và bội chung</a:t>
            </a:r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600200" y="914400"/>
            <a:ext cx="6477000" cy="50109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3360"/>
              </a:lnSpc>
              <a:spcBef>
                <a:spcPts val="600"/>
              </a:spcBef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6" name="Picture 11" descr="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2667000" y="1164949"/>
            <a:ext cx="5410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endParaRPr lang="en-US" sz="3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134,135,136,138 (SGK T53-54)</a:t>
            </a:r>
          </a:p>
          <a:p>
            <a:pPr marL="457200" indent="-457200">
              <a:buFontTx/>
              <a:buChar char="-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169,170,172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(SBT T 22-23)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173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0483" name="Picture 9" descr="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21844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9" descr="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59600" y="0"/>
            <a:ext cx="21844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9" descr="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0"/>
            <a:ext cx="21844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9" descr="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0"/>
            <a:ext cx="21844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9" descr="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844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9" descr="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057400"/>
            <a:ext cx="21844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9" descr="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133600"/>
            <a:ext cx="21844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0" name="Picture 9" descr="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33600"/>
            <a:ext cx="21844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1" name="Picture 9" descr="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133600"/>
            <a:ext cx="21844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Picture 9" descr="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673600"/>
            <a:ext cx="21844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3" name="Picture 9" descr="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21844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4" name="Picture 9" descr="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673600"/>
            <a:ext cx="21844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5" name="Picture 9" descr="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673600"/>
            <a:ext cx="21844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6" name="Picture 7" descr="S128x128P_2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1676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609600" y="2667000"/>
            <a:ext cx="8153400" cy="2819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CÁM ƠN QUÝ THẦY CÔ ĐÃ TỚI DỰ GIỜ TIẾT HỌC HÔM NAY</a:t>
            </a:r>
          </a:p>
          <a:p>
            <a:pPr algn="ctr">
              <a:defRPr/>
            </a:pPr>
            <a:endParaRPr lang="en-US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EM HỌC SINH HỌC TỐT</a:t>
            </a:r>
          </a:p>
        </p:txBody>
      </p:sp>
      <p:pic>
        <p:nvPicPr>
          <p:cNvPr id="20498" name="Picture 20" descr="clip20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43600"/>
            <a:ext cx="847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9" name="Picture 20" descr="clip20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5943600"/>
            <a:ext cx="847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0" name="Picture 20" descr="clip20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943600"/>
            <a:ext cx="847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1" name="Picture 20" descr="clip20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943600"/>
            <a:ext cx="847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2" name="Picture 20" descr="clip20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943600"/>
            <a:ext cx="847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3" name="Picture 20" descr="clip20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943600"/>
            <a:ext cx="847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4" name="Picture 20" descr="clip20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943600"/>
            <a:ext cx="847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5" name="Picture 20" descr="clip207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96275" y="5943600"/>
            <a:ext cx="8477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6" name="Picture 16" descr="67126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096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7" name="Picture 16" descr="67126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8" name="Picture 16" descr="67126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9" name="Picture 16" descr="671260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4478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2796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674</Words>
  <Application>Microsoft Office PowerPoint</Application>
  <PresentationFormat>On-screen Show (4:3)</PresentationFormat>
  <Paragraphs>98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Equation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TIEN</cp:lastModifiedBy>
  <cp:revision>153</cp:revision>
  <dcterms:created xsi:type="dcterms:W3CDTF">2017-10-19T22:28:08Z</dcterms:created>
  <dcterms:modified xsi:type="dcterms:W3CDTF">2019-04-02T21:05:36Z</dcterms:modified>
</cp:coreProperties>
</file>